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2"/>
  </p:notesMasterIdLst>
  <p:handoutMasterIdLst>
    <p:handoutMasterId r:id="rId53"/>
  </p:handoutMasterIdLst>
  <p:sldIdLst>
    <p:sldId id="258" r:id="rId3"/>
    <p:sldId id="287" r:id="rId4"/>
    <p:sldId id="298" r:id="rId5"/>
    <p:sldId id="297" r:id="rId6"/>
    <p:sldId id="272" r:id="rId7"/>
    <p:sldId id="304" r:id="rId8"/>
    <p:sldId id="305" r:id="rId9"/>
    <p:sldId id="306" r:id="rId10"/>
    <p:sldId id="307" r:id="rId11"/>
    <p:sldId id="308" r:id="rId12"/>
    <p:sldId id="303" r:id="rId13"/>
    <p:sldId id="309" r:id="rId14"/>
    <p:sldId id="319" r:id="rId15"/>
    <p:sldId id="310" r:id="rId16"/>
    <p:sldId id="311" r:id="rId17"/>
    <p:sldId id="312" r:id="rId18"/>
    <p:sldId id="313" r:id="rId19"/>
    <p:sldId id="337" r:id="rId20"/>
    <p:sldId id="338" r:id="rId21"/>
    <p:sldId id="339" r:id="rId22"/>
    <p:sldId id="340" r:id="rId23"/>
    <p:sldId id="341" r:id="rId24"/>
    <p:sldId id="342" r:id="rId25"/>
    <p:sldId id="320" r:id="rId26"/>
    <p:sldId id="299" r:id="rId27"/>
    <p:sldId id="302" r:id="rId28"/>
    <p:sldId id="301" r:id="rId29"/>
    <p:sldId id="314" r:id="rId30"/>
    <p:sldId id="321" r:id="rId31"/>
    <p:sldId id="315" r:id="rId32"/>
    <p:sldId id="316" r:id="rId33"/>
    <p:sldId id="317" r:id="rId34"/>
    <p:sldId id="318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6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724" autoAdjust="0"/>
  </p:normalViewPr>
  <p:slideViewPr>
    <p:cSldViewPr>
      <p:cViewPr>
        <p:scale>
          <a:sx n="100" d="100"/>
          <a:sy n="100" d="100"/>
        </p:scale>
        <p:origin x="-1888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250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image" Target="../media/image4.png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imeinzen\Dropbox\Work\Screenshots\To Upload\1.1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572000"/>
            <a:ext cx="4705351" cy="3764280"/>
          </a:xfrm>
          <a:prstGeom prst="rect">
            <a:avLst/>
          </a:prstGeom>
          <a:noFill/>
        </p:spPr>
      </p:pic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ros.org/wiki/hydro/Installation/Ubuntu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os.org/wiki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ROS-Industrial Basic Developer’s Training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Ian R. Meinzen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Senior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May 2014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Windows to Foreground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have multiple windows of the same type open, multiple triangles show up on left hand side</a:t>
            </a:r>
          </a:p>
          <a:p>
            <a:r>
              <a:rPr lang="en-US" dirty="0" smtClean="0"/>
              <a:t>Single Window: Clicking on icon will bring window to foreground</a:t>
            </a:r>
          </a:p>
          <a:p>
            <a:r>
              <a:rPr lang="en-US" dirty="0" smtClean="0"/>
              <a:t>If you click on an icon with multiple windows open, all of the possible windows are brought to the foreground.</a:t>
            </a:r>
          </a:p>
        </p:txBody>
      </p:sp>
      <p:pic>
        <p:nvPicPr>
          <p:cNvPr id="8" name="Content Placeholder 7" descr="Multiple Window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Hierarchical file system, similar to Windows/Mac</a:t>
            </a:r>
          </a:p>
          <a:p>
            <a:r>
              <a:rPr lang="en-US" dirty="0" smtClean="0"/>
              <a:t>Major differences from Windows:</a:t>
            </a:r>
          </a:p>
          <a:p>
            <a:pPr lvl="1"/>
            <a:r>
              <a:rPr lang="en-US" dirty="0" smtClean="0"/>
              <a:t>Linux uses ‘/’ character for separating directories, not ‘\’</a:t>
            </a:r>
          </a:p>
          <a:p>
            <a:pPr lvl="1"/>
            <a:r>
              <a:rPr lang="en-US" dirty="0" smtClean="0"/>
              <a:t>No concept of “C: Drive” – the primary hard drive is mounted as the root (/) folder, and all CD-ROMs, network drives, etc. are mounted as subfolders of the root, e.g. /media/THUMBDRIVE</a:t>
            </a:r>
          </a:p>
          <a:p>
            <a:pPr lvl="1"/>
            <a:r>
              <a:rPr lang="en-US" dirty="0" smtClean="0"/>
              <a:t>Linux file system can contain more than files (disk drives, serial ports, etc.)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 (cont’d).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ordinarily only have full access to their home directory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/home/&lt;username&gt;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Files don’t have hidden attribute, like Windows.  Instead, all files which begin with a “.” are “hidden”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Using the Linux Terminal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Linux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Similar to Windows command prompt, but “on steroids”</a:t>
            </a:r>
          </a:p>
          <a:p>
            <a:r>
              <a:rPr lang="en-US" dirty="0" smtClean="0"/>
              <a:t>Essential for developing ROS applications</a:t>
            </a:r>
          </a:p>
          <a:p>
            <a:r>
              <a:rPr lang="en-US" dirty="0" smtClean="0"/>
              <a:t>Click on the terminal icon to open a terminal</a:t>
            </a:r>
          </a:p>
          <a:p>
            <a:endParaRPr lang="en-US" dirty="0" smtClean="0"/>
          </a:p>
          <a:p>
            <a:r>
              <a:rPr lang="en-US" dirty="0" smtClean="0"/>
              <a:t>Open new terminal window</a:t>
            </a:r>
          </a:p>
          <a:p>
            <a:pPr lvl="1"/>
            <a:r>
              <a:rPr lang="en-US" dirty="0" err="1" smtClean="0"/>
              <a:t>Menu</a:t>
            </a:r>
            <a:r>
              <a:rPr lang="en-US" dirty="0" err="1" smtClean="0">
                <a:sym typeface="Wingdings" pitchFamily="2" charset="2"/>
              </a:rPr>
              <a:t>FileOpen</a:t>
            </a:r>
            <a:r>
              <a:rPr lang="en-US" dirty="0" smtClean="0">
                <a:sym typeface="Wingdings" pitchFamily="2" charset="2"/>
              </a:rPr>
              <a:t> Terminal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Terminals can have multiple tabs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MenuFileOpen</a:t>
            </a:r>
            <a:r>
              <a:rPr lang="en-US" dirty="0" smtClean="0">
                <a:sym typeface="Wingdings" pitchFamily="2" charset="2"/>
              </a:rPr>
              <a:t> Tab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Ctrl+Shift+T</a:t>
            </a:r>
            <a:endParaRPr lang="en-US" dirty="0" smtClean="0"/>
          </a:p>
          <a:p>
            <a:r>
              <a:rPr lang="en-US" dirty="0" smtClean="0"/>
              <a:t>You can use “*” and “?” characters as wildcards when specifying names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1.1.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828800"/>
            <a:ext cx="1015873" cy="101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Commands in Linux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Terminal opens with prompt</a:t>
            </a:r>
          </a:p>
          <a:p>
            <a:r>
              <a:rPr lang="en-US" dirty="0" smtClean="0"/>
              <a:t>Type command, followed by enter</a:t>
            </a:r>
          </a:p>
          <a:p>
            <a:r>
              <a:rPr lang="en-US" dirty="0" smtClean="0"/>
              <a:t>Command will run, then return with prompt</a:t>
            </a:r>
          </a:p>
          <a:p>
            <a:r>
              <a:rPr lang="en-US" dirty="0" smtClean="0"/>
              <a:t>If command needs to be “killed”, press Control and C simultaneously (often abbreviated “</a:t>
            </a:r>
            <a:r>
              <a:rPr lang="en-US" dirty="0" err="1" smtClean="0"/>
              <a:t>Ctrl+C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Hovering on right hand side will show you the scroll bar</a:t>
            </a:r>
          </a:p>
          <a:p>
            <a:r>
              <a:rPr lang="en-US" dirty="0" smtClean="0"/>
              <a:t>The tab key is your friend!</a:t>
            </a:r>
            <a:endParaRPr lang="en-US" dirty="0"/>
          </a:p>
        </p:txBody>
      </p:sp>
      <p:pic>
        <p:nvPicPr>
          <p:cNvPr id="10" name="Content Placeholder 9" descr="termina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577177"/>
            <a:ext cx="4038600" cy="2572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Commands for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 – Lists files and folders. Specifying a file or wild card will show only the files listed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–a</a:t>
            </a:r>
            <a:r>
              <a:rPr lang="en-US" dirty="0" smtClean="0"/>
              <a:t> – Lists hidden files as well.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&lt;folder&gt;</a:t>
            </a:r>
            <a:r>
              <a:rPr lang="en-US" dirty="0" smtClean="0"/>
              <a:t> - Changes the working folder to the given folder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dirty="0" smtClean="0"/>
              <a:t> – Prints the current working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Copies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Moves/renames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&lt;file&gt;</a:t>
            </a:r>
            <a:r>
              <a:rPr lang="en-US" dirty="0" smtClean="0"/>
              <a:t> - Removes &lt;file&gt;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ax</a:t>
            </a:r>
            <a:r>
              <a:rPr lang="en-US" dirty="0" smtClean="0"/>
              <a:t> – Shows all processes running on computer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Kills program with process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ROS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6671988" cy="4958382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4256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(Image taken from Willow Garage’s “What is ROS?” presentation)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" y="2078038"/>
            <a:ext cx="1749624" cy="17335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170735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=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3602831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5455444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728900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24062" y="2127250"/>
            <a:ext cx="1538288" cy="2159000"/>
            <a:chOff x="0" y="0"/>
            <a:chExt cx="2584" cy="2720"/>
          </a:xfrm>
        </p:grpSpPr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" y="160"/>
              <a:ext cx="2449" cy="17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3" name="Rectangle 7"/>
            <p:cNvSpPr>
              <a:spLocks/>
            </p:cNvSpPr>
            <p:nvPr/>
          </p:nvSpPr>
          <p:spPr bwMode="auto">
            <a:xfrm>
              <a:off x="604" y="2210"/>
              <a:ext cx="1648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Plumbing</a:t>
              </a:r>
            </a:p>
          </p:txBody>
        </p:sp>
        <p:sp>
          <p:nvSpPr>
            <p:cNvPr id="19464" name="AutoShape 8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86200" y="2127250"/>
            <a:ext cx="1538288" cy="2159000"/>
            <a:chOff x="0" y="0"/>
            <a:chExt cx="2584" cy="2720"/>
          </a:xfrm>
        </p:grpSpPr>
        <p:sp>
          <p:nvSpPr>
            <p:cNvPr id="19466" name="Rectangle 10"/>
            <p:cNvSpPr>
              <a:spLocks/>
            </p:cNvSpPr>
            <p:nvPr/>
          </p:nvSpPr>
          <p:spPr bwMode="auto">
            <a:xfrm>
              <a:off x="1004" y="2210"/>
              <a:ext cx="893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Tools</a:t>
              </a:r>
            </a:p>
          </p:txBody>
        </p:sp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" y="336"/>
              <a:ext cx="2390" cy="16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724525" y="2127250"/>
            <a:ext cx="1538288" cy="2159000"/>
            <a:chOff x="0" y="0"/>
            <a:chExt cx="2584" cy="2720"/>
          </a:xfrm>
        </p:grpSpPr>
        <p:sp>
          <p:nvSpPr>
            <p:cNvPr id="19470" name="Rectangle 14"/>
            <p:cNvSpPr>
              <a:spLocks/>
            </p:cNvSpPr>
            <p:nvPr/>
          </p:nvSpPr>
          <p:spPr bwMode="auto">
            <a:xfrm>
              <a:off x="372" y="2210"/>
              <a:ext cx="2025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Capabilities</a:t>
              </a:r>
            </a:p>
          </p:txBody>
        </p:sp>
        <p:pic>
          <p:nvPicPr>
            <p:cNvPr id="19471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" y="192"/>
              <a:ext cx="2481" cy="168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2" name="AutoShape 16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558087" y="2127250"/>
            <a:ext cx="1538288" cy="2159000"/>
            <a:chOff x="0" y="0"/>
            <a:chExt cx="2584" cy="2720"/>
          </a:xfrm>
        </p:grpSpPr>
        <p:sp>
          <p:nvSpPr>
            <p:cNvPr id="19474" name="Rectangle 18"/>
            <p:cNvSpPr>
              <a:spLocks/>
            </p:cNvSpPr>
            <p:nvPr/>
          </p:nvSpPr>
          <p:spPr bwMode="auto">
            <a:xfrm>
              <a:off x="412" y="2130"/>
              <a:ext cx="1827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Ecosystem</a:t>
              </a:r>
            </a:p>
          </p:txBody>
        </p:sp>
        <p:pic>
          <p:nvPicPr>
            <p:cNvPr id="19475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 l="16000" t="15048" r="17332" b="14516"/>
            <a:stretch>
              <a:fillRect/>
            </a:stretch>
          </p:blipFill>
          <p:spPr bwMode="auto">
            <a:xfrm>
              <a:off x="107" y="293"/>
              <a:ext cx="2327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ROS is…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000" i="1" dirty="0" smtClean="0"/>
              <a:t>(Adapted from Willow Garage’s “What is ROS?” Presentation)</a:t>
            </a:r>
            <a:endParaRPr lang="en-US" sz="1000" i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 plumbing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0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381000" y="1143000"/>
            <a:ext cx="8458200" cy="3962400"/>
            <a:chOff x="3835400" y="3340100"/>
            <a:chExt cx="16700500" cy="7023100"/>
          </a:xfrm>
        </p:grpSpPr>
        <p:sp>
          <p:nvSpPr>
            <p:cNvPr id="25" name="AutoShape 1"/>
            <p:cNvSpPr>
              <a:spLocks/>
            </p:cNvSpPr>
            <p:nvPr/>
          </p:nvSpPr>
          <p:spPr bwMode="auto">
            <a:xfrm>
              <a:off x="10236200" y="3340100"/>
              <a:ext cx="3429000" cy="1790700"/>
            </a:xfrm>
            <a:prstGeom prst="roundRect">
              <a:avLst>
                <a:gd name="adj" fmla="val 10634"/>
              </a:avLst>
            </a:prstGeom>
            <a:solidFill>
              <a:srgbClr val="00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Master</a:t>
              </a:r>
            </a:p>
          </p:txBody>
        </p:sp>
        <p:sp>
          <p:nvSpPr>
            <p:cNvPr id="26" name="AutoShape 2"/>
            <p:cNvSpPr>
              <a:spLocks/>
            </p:cNvSpPr>
            <p:nvPr/>
          </p:nvSpPr>
          <p:spPr bwMode="auto">
            <a:xfrm>
              <a:off x="3835400" y="58674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3835400" y="85725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8" name="AutoShape 4"/>
            <p:cNvSpPr>
              <a:spLocks/>
            </p:cNvSpPr>
            <p:nvPr/>
          </p:nvSpPr>
          <p:spPr bwMode="auto">
            <a:xfrm>
              <a:off x="15887700" y="58674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29" name="AutoShape 5"/>
            <p:cNvSpPr>
              <a:spLocks/>
            </p:cNvSpPr>
            <p:nvPr/>
          </p:nvSpPr>
          <p:spPr bwMode="auto">
            <a:xfrm>
              <a:off x="15887700" y="85725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H="1">
              <a:off x="13257213" y="6753225"/>
              <a:ext cx="2565400" cy="1338263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rot="10800000">
              <a:off x="13258800" y="8102600"/>
              <a:ext cx="2586038" cy="13589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0800000">
              <a:off x="7950200" y="6743700"/>
              <a:ext cx="2606675" cy="13335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H="1">
              <a:off x="7975600" y="8074025"/>
              <a:ext cx="2590800" cy="1366838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 rot="10800000">
              <a:off x="10528300" y="8089900"/>
              <a:ext cx="2819400" cy="1905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/>
            </p:cNvSpPr>
            <p:nvPr/>
          </p:nvSpPr>
          <p:spPr bwMode="auto">
            <a:xfrm>
              <a:off x="11050588" y="6887739"/>
              <a:ext cx="2200370" cy="98192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/topic</a:t>
              </a:r>
            </a:p>
          </p:txBody>
        </p:sp>
        <p:sp>
          <p:nvSpPr>
            <p:cNvPr id="36" name="Rectangle 12"/>
            <p:cNvSpPr>
              <a:spLocks/>
            </p:cNvSpPr>
            <p:nvPr/>
          </p:nvSpPr>
          <p:spPr bwMode="auto">
            <a:xfrm>
              <a:off x="10158413" y="5194300"/>
              <a:ext cx="3584575" cy="9398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32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(DNS-like)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H="1">
              <a:off x="6737350" y="3759200"/>
              <a:ext cx="3487738" cy="20415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Rectangle 15"/>
            <p:cNvSpPr>
              <a:spLocks/>
            </p:cNvSpPr>
            <p:nvPr/>
          </p:nvSpPr>
          <p:spPr bwMode="auto">
            <a:xfrm rot="19831880">
              <a:off x="6323485" y="4193893"/>
              <a:ext cx="370745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register(/topic)</a:t>
              </a:r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 rot="10800000">
              <a:off x="13695363" y="3702050"/>
              <a:ext cx="3186112" cy="21050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17"/>
            <p:cNvSpPr>
              <a:spLocks/>
            </p:cNvSpPr>
            <p:nvPr/>
          </p:nvSpPr>
          <p:spPr bwMode="auto">
            <a:xfrm rot="1945922">
              <a:off x="13987751" y="4182780"/>
              <a:ext cx="326649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query(/topic)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is Linux?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Navigating the Ubuntu GUI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the Terminal</a:t>
            </a:r>
          </a:p>
          <a:p>
            <a:r>
              <a:rPr lang="en-US" sz="3600" dirty="0" smtClean="0"/>
              <a:t>Installing ROS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Building a ROS Node</a:t>
            </a:r>
          </a:p>
          <a:p>
            <a:r>
              <a:rPr lang="en-US" sz="3600" dirty="0" smtClean="0"/>
              <a:t>Using ROS Parameters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ROS Messages and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…Tools…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9" name="Content Placeholder 8"/>
          <p:cNvGrpSpPr>
            <a:grpSpLocks noGrp="1"/>
          </p:cNvGrpSpPr>
          <p:nvPr/>
        </p:nvGrpSpPr>
        <p:grpSpPr>
          <a:xfrm>
            <a:off x="457200" y="1233488"/>
            <a:ext cx="8229600" cy="4525962"/>
            <a:chOff x="393700" y="-177800"/>
            <a:chExt cx="23228300" cy="14109700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8813" y="1282700"/>
              <a:ext cx="12398375" cy="46990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94000" y="101600"/>
              <a:ext cx="8128000" cy="66929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2" name="Rectangle 3"/>
            <p:cNvSpPr>
              <a:spLocks noGrp="1" noChangeArrowheads="1"/>
            </p:cNvSpPr>
            <p:nvPr>
              <p:ph type="body" idx="1"/>
            </p:nvPr>
          </p:nvSpPr>
          <p:spPr bwMode="auto">
            <a:xfrm>
              <a:off x="8737600" y="6159500"/>
              <a:ext cx="6527800" cy="7772400"/>
            </a:xfrm>
            <a:noFill/>
            <a:ln w="12700">
              <a:miter lim="800000"/>
              <a:headEnd/>
              <a:tailEnd/>
            </a:ln>
          </p:spPr>
          <p:txBody>
            <a:bodyPr vert="horz" wrap="square" lIns="9144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2000" dirty="0"/>
                <a:t>plotting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graph visualization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diagnostics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simulation (2D and 3D)</a:t>
              </a: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800" y="7121525"/>
              <a:ext cx="6819900" cy="60356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818100" y="5546725"/>
              <a:ext cx="5524500" cy="79279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7570788" y="6056313"/>
              <a:ext cx="1474787" cy="248285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>
              <a:off x="12331700" y="5327650"/>
              <a:ext cx="2921000" cy="1903413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13238163" y="9707563"/>
              <a:ext cx="4152900" cy="779462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rot="10800000" flipH="1">
              <a:off x="7475538" y="11825288"/>
              <a:ext cx="1473200" cy="11430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10"/>
            <p:cNvSpPr>
              <a:spLocks/>
            </p:cNvSpPr>
            <p:nvPr/>
          </p:nvSpPr>
          <p:spPr bwMode="auto">
            <a:xfrm>
              <a:off x="393700" y="-177800"/>
              <a:ext cx="3302000" cy="1549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l"/>
              <a:endParaRPr lang="en-US" sz="96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…Capabilities…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 r="71376"/>
          <a:stretch>
            <a:fillRect/>
          </a:stretch>
        </p:blipFill>
        <p:spPr bwMode="auto">
          <a:xfrm>
            <a:off x="4561217" y="3504596"/>
            <a:ext cx="472866" cy="4613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Oval 2"/>
          <p:cNvSpPr>
            <a:spLocks/>
          </p:cNvSpPr>
          <p:nvPr/>
        </p:nvSpPr>
        <p:spPr bwMode="auto">
          <a:xfrm>
            <a:off x="4318507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5257800" y="3962400"/>
            <a:ext cx="2638425" cy="49821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Manipulation</a:t>
            </a:r>
          </a:p>
        </p:txBody>
      </p:sp>
      <p:sp>
        <p:nvSpPr>
          <p:cNvPr id="12" name="Rectangle 4"/>
          <p:cNvSpPr>
            <a:spLocks/>
          </p:cNvSpPr>
          <p:nvPr/>
        </p:nvSpPr>
        <p:spPr bwMode="auto">
          <a:xfrm>
            <a:off x="4191000" y="2057400"/>
            <a:ext cx="2079664" cy="48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Mobility</a:t>
            </a: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2743200" y="3962400"/>
            <a:ext cx="2056163" cy="49764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Perception</a:t>
            </a:r>
          </a:p>
        </p:txBody>
      </p:sp>
      <p:sp>
        <p:nvSpPr>
          <p:cNvPr id="14" name="Oval 6"/>
          <p:cNvSpPr>
            <a:spLocks/>
          </p:cNvSpPr>
          <p:nvPr/>
        </p:nvSpPr>
        <p:spPr bwMode="auto">
          <a:xfrm>
            <a:off x="3414023" y="1371600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val 7"/>
          <p:cNvSpPr>
            <a:spLocks/>
          </p:cNvSpPr>
          <p:nvPr/>
        </p:nvSpPr>
        <p:spPr bwMode="auto">
          <a:xfrm>
            <a:off x="2438400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Ecosystem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3255"/>
            <a:ext cx="8229600" cy="30664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85800" y="5791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Programming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framework uses platform-agnostic methods (TCP/IP sockets, XML, etc.) for inter-process communication</a:t>
            </a:r>
          </a:p>
          <a:p>
            <a:r>
              <a:rPr lang="en-US" dirty="0" smtClean="0"/>
              <a:t>Client implementations are possible in many different languages, currently implemented in C++, Python &amp; Lisp</a:t>
            </a:r>
          </a:p>
          <a:p>
            <a:r>
              <a:rPr lang="en-US" dirty="0" smtClean="0"/>
              <a:t>We will be using C++ for our exercises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Installing ROS</a:t>
            </a:r>
            <a:endParaRPr lang="en-US" sz="4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apt Repository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Ubuntu, applications are usually installed through the “apt” system</a:t>
            </a:r>
          </a:p>
          <a:p>
            <a:r>
              <a:rPr lang="en-US" dirty="0" smtClean="0"/>
              <a:t>Apt repositories provide package files which contain libraries and applications</a:t>
            </a:r>
          </a:p>
          <a:p>
            <a:r>
              <a:rPr lang="en-US" dirty="0" smtClean="0"/>
              <a:t>Provides single location to search for/install applications/libraries/packages</a:t>
            </a:r>
          </a:p>
          <a:p>
            <a:r>
              <a:rPr lang="en-US" dirty="0" smtClean="0"/>
              <a:t>Installs dependent libraries &amp; applications automatically</a:t>
            </a:r>
          </a:p>
          <a:p>
            <a:r>
              <a:rPr lang="en-US" dirty="0" smtClean="0"/>
              <a:t>Updates applications automatically</a:t>
            </a:r>
          </a:p>
          <a:p>
            <a:r>
              <a:rPr lang="en-US" dirty="0" smtClean="0"/>
              <a:t>Third-party app developers can add their own repositories to the apt system</a:t>
            </a:r>
          </a:p>
          <a:p>
            <a:r>
              <a:rPr lang="en-US" dirty="0" smtClean="0"/>
              <a:t>ROS installation link: </a:t>
            </a:r>
            <a:r>
              <a:rPr lang="en-US" dirty="0" smtClean="0">
                <a:hlinkClick r:id="rId3"/>
              </a:rPr>
              <a:t>http://www.ros.org/wiki/hydro/Installation/Ubuntu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Software using apt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install &lt;package-name&gt;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Downloads packages from repository, copies files to appropriate locations, and runs setup scripts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Any other packages which are needed are installed as well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ROS packages are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-&lt;version&gt;-&lt;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+mj-lt"/>
                <a:cs typeface="Courier New" pitchFamily="49" charset="0"/>
              </a:rPr>
              <a:t>, where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&lt;version&gt; </a:t>
            </a:r>
            <a:r>
              <a:rPr lang="en-US" dirty="0" smtClean="0">
                <a:latin typeface="+mj-lt"/>
                <a:cs typeface="Courier New" pitchFamily="49" charset="0"/>
              </a:rPr>
              <a:t>is the code name of the version (in this case, hydro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dirty="0" smtClean="0">
                <a:latin typeface="+mj-lt"/>
                <a:cs typeface="Courier New" pitchFamily="49" charset="0"/>
              </a:rPr>
              <a:t>is the name of the package.  Note that ‘_’ characters need to be changed to ‘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smtClean="0">
                <a:latin typeface="+mj-lt"/>
                <a:cs typeface="Courier New" pitchFamily="49" charset="0"/>
              </a:rPr>
              <a:t>’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 For instance, the </a:t>
            </a:r>
            <a:r>
              <a:rPr lang="en-US" dirty="0" err="1" smtClean="0">
                <a:latin typeface="+mj-lt"/>
                <a:cs typeface="Courier New" pitchFamily="49" charset="0"/>
              </a:rPr>
              <a:t>sensor_msgs</a:t>
            </a:r>
            <a:r>
              <a:rPr lang="en-US" dirty="0" smtClean="0">
                <a:latin typeface="+mj-lt"/>
                <a:cs typeface="Courier New" pitchFamily="49" charset="0"/>
              </a:rPr>
              <a:t> package for groovy is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-groovy-sensor-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Software can be removed 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remove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itchFamily="49" charset="0"/>
              </a:rPr>
              <a:t>ROS wiki (</a:t>
            </a:r>
            <a:r>
              <a:rPr lang="en-US" dirty="0" smtClean="0">
                <a:cs typeface="Courier New" pitchFamily="49" charset="0"/>
                <a:hlinkClick r:id="rId2"/>
              </a:rPr>
              <a:t>http://www.ros.org/wiki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Browse for packages in ROS repository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apt-cache search &lt;search term&gt;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Searches titles and descriptions for search term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aptitude</a:t>
            </a:r>
          </a:p>
          <a:p>
            <a:pPr lvl="1"/>
            <a:r>
              <a:rPr lang="en-US" dirty="0" smtClean="0"/>
              <a:t>Menu-based interface to apt, can be used to search as well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Core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core ROS programs need to be running</a:t>
            </a:r>
          </a:p>
          <a:p>
            <a:pPr lvl="1"/>
            <a:r>
              <a:rPr lang="en-US" dirty="0" smtClean="0"/>
              <a:t>ROS Master Server: Manages topic subscriptions</a:t>
            </a:r>
          </a:p>
          <a:p>
            <a:pPr lvl="1"/>
            <a:r>
              <a:rPr lang="en-US" dirty="0" smtClean="0"/>
              <a:t>ROS Parameter Server: Manages ROS parameters</a:t>
            </a:r>
          </a:p>
          <a:p>
            <a:pPr lvl="1"/>
            <a:r>
              <a:rPr lang="en-US" dirty="0" err="1" smtClean="0"/>
              <a:t>rosout</a:t>
            </a:r>
            <a:r>
              <a:rPr lang="en-US" dirty="0" smtClean="0"/>
              <a:t>: Node responsible for logging messages from all other ROS nodes</a:t>
            </a:r>
          </a:p>
          <a:p>
            <a:r>
              <a:rPr lang="en-US" dirty="0" smtClean="0"/>
              <a:t>All programs are started by running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roscore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Will also start automatically when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roslaunch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Creating a ROS Node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Linux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operating system (think Windows/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/>
              <a:t>Used on everything from Android phones to web servers</a:t>
            </a:r>
          </a:p>
          <a:p>
            <a:r>
              <a:rPr lang="en-US" dirty="0" smtClean="0"/>
              <a:t>Open source – you can add software to/remove software from, modify internal workings, etc., to core components as needed</a:t>
            </a:r>
          </a:p>
          <a:p>
            <a:r>
              <a:rPr lang="en-US" dirty="0" smtClean="0"/>
              <a:t>Actually a loose collection of software collected together – There are multiple “distributions” of Linux</a:t>
            </a:r>
          </a:p>
          <a:p>
            <a:r>
              <a:rPr lang="en-US" dirty="0" smtClean="0"/>
              <a:t>We will be using Ubuntu for this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ROS programs, libraries, etc. are organized into </a:t>
            </a:r>
            <a:r>
              <a:rPr lang="en-US" i="1" dirty="0" smtClean="0"/>
              <a:t>packages</a:t>
            </a:r>
          </a:p>
          <a:p>
            <a:r>
              <a:rPr lang="en-US" dirty="0" smtClean="0"/>
              <a:t>With the catkin build system,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/>
              <a:t> is used to create a package folder.</a:t>
            </a:r>
          </a:p>
          <a:p>
            <a:r>
              <a:rPr lang="en-US" dirty="0" smtClean="0"/>
              <a:t>Usage: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dependency1 depenency2 …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is name of package to be created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dependency1/2/etc., </a:t>
            </a:r>
            <a:r>
              <a:rPr lang="en-US" dirty="0" smtClean="0">
                <a:cs typeface="Courier New" pitchFamily="49" charset="0"/>
              </a:rPr>
              <a:t>are packages which this package depends on. Can be specified later, if need be.</a:t>
            </a:r>
          </a:p>
          <a:p>
            <a:r>
              <a:rPr lang="en-US" dirty="0" smtClean="0"/>
              <a:t>Packages contain several files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r>
              <a:rPr lang="en-US" dirty="0" smtClean="0"/>
              <a:t>: Contains package title, description, dependencies, etc.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r>
              <a:rPr lang="en-US" dirty="0" smtClean="0"/>
              <a:t>: Contains rules for building applications, libraries,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Provides rules for building software</a:t>
            </a:r>
          </a:p>
          <a:p>
            <a:r>
              <a:rPr lang="en-US" dirty="0" smtClean="0"/>
              <a:t>File contains many example rules for nodes, libraries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add_executable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sample_node.cpp)</a:t>
            </a:r>
            <a:r>
              <a:rPr lang="en-US" dirty="0" smtClean="0">
                <a:cs typeface="Courier New" pitchFamily="49" charset="0"/>
              </a:rPr>
              <a:t>- Creates node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cs typeface="Courier New" pitchFamily="49" charset="0"/>
              </a:rPr>
              <a:t>, built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sample_node.cpp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add_message_files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generate_messages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>
                <a:cs typeface="Courier New" pitchFamily="49" charset="0"/>
              </a:rPr>
              <a:t>- Generate messages from definition files 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Contains description of package, author, etc.</a:t>
            </a:r>
          </a:p>
          <a:p>
            <a:r>
              <a:rPr lang="en-US" dirty="0" smtClean="0"/>
              <a:t>For building nodes, critical elements are depend tags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&gt;package&lt;/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lvl="1"/>
            <a:r>
              <a:rPr lang="en-US" dirty="0" smtClean="0"/>
              <a:t>Usually generated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Can be added to file manually later.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to ensure all dependent software exists and is up to date before building the requested package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build software with catkin, simply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in the catkin workspace directory</a:t>
            </a:r>
          </a:p>
          <a:p>
            <a:r>
              <a:rPr lang="en-US" dirty="0" smtClean="0"/>
              <a:t>All dependent packages will be checked to make sure they are up to date, then system will build libraries and executables in CMakeLists.txt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C++ ROS Node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Program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char*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ROS Node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ros.h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char*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“node”);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node;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::spin();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 ROS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nodes can be launched using the command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rosrun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Must be built before running the node</a:t>
            </a:r>
          </a:p>
          <a:p>
            <a:r>
              <a:rPr lang="en-US" dirty="0" smtClean="0">
                <a:cs typeface="Courier New" pitchFamily="49" charset="0"/>
              </a:rPr>
              <a:t>View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>
                <a:cs typeface="Courier New" pitchFamily="49" charset="0"/>
              </a:rPr>
              <a:t>Kill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kill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Parameters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parameters are accessed through parameter server.</a:t>
            </a:r>
          </a:p>
          <a:p>
            <a:r>
              <a:rPr lang="en-US" dirty="0" smtClean="0"/>
              <a:t>Support for multiple data types</a:t>
            </a:r>
          </a:p>
          <a:p>
            <a:r>
              <a:rPr lang="en-US" dirty="0" smtClean="0"/>
              <a:t>Hierarchical – can load and save parameters in multiple levels</a:t>
            </a:r>
          </a:p>
          <a:p>
            <a:r>
              <a:rPr lang="en-US" dirty="0" smtClean="0"/>
              <a:t>Hierarchical layout allows for saving and loading nodes parameters on a per-node basis</a:t>
            </a:r>
          </a:p>
          <a:p>
            <a:r>
              <a:rPr lang="en-US" dirty="0" smtClean="0"/>
              <a:t>Nodes can access parameters through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Accessed through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To access parameters from within a certain namespace, pass the namespace as a string 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To access parameters from within the node’s “private namespace”, pass “~” as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Can create multiple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/>
              <a:t>s</a:t>
            </a:r>
            <a:r>
              <a:rPr lang="en-US" dirty="0" smtClean="0"/>
              <a:t> to access different namespaces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Namespace Examples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global_node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“/test”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ns_node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(“/ns”);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 “/ns/test”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sz="19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local_node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(“~”);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returns: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 “/node1/test” for node /node1, 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“/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/test” for ROS node 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and so on…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Returns true if parameter exists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&amp;value)</a:t>
            </a:r>
            <a:r>
              <a:rPr lang="en-US" dirty="0" smtClean="0"/>
              <a:t> If parameter exists, places the parameter into value, and returns true.  Returns false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&amp;value, default)</a:t>
            </a:r>
            <a:r>
              <a:rPr lang="en-US" dirty="0" smtClean="0"/>
              <a:t> Same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/>
              <a:t>, but sets value to default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value)</a:t>
            </a:r>
            <a:r>
              <a:rPr lang="en-US" dirty="0" smtClean="0"/>
              <a:t> Sets the parameter to value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deleteParam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Deletes the parameter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value;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Get parameter (with default)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(“value”, value, 0);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Set parameter in new value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nh.setParam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value);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Delete original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nh.deleteParam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(“value”);</a:t>
            </a:r>
          </a:p>
          <a:p>
            <a:pPr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/>
              <a:t> Command Line Tool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Tool to access parameter server without having to write code</a:t>
            </a:r>
          </a:p>
          <a:p>
            <a:r>
              <a:rPr lang="en-US" dirty="0" smtClean="0"/>
              <a:t>Setting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set &lt;key&gt; &lt;value&gt;</a:t>
            </a:r>
          </a:p>
          <a:p>
            <a:r>
              <a:rPr lang="en-US" dirty="0" smtClean="0"/>
              <a:t>Getting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 &lt;key&gt;</a:t>
            </a:r>
          </a:p>
          <a:p>
            <a:r>
              <a:rPr lang="en-US" dirty="0" smtClean="0"/>
              <a:t>Deleting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delete &lt;key&gt;</a:t>
            </a:r>
          </a:p>
          <a:p>
            <a:r>
              <a:rPr lang="en-US" dirty="0" smtClean="0"/>
              <a:t>List all parameters currently set: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/>
              <a:t>Save parameters to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&lt;filename&gt; [&lt;namespace&gt;]</a:t>
            </a:r>
          </a:p>
          <a:p>
            <a:r>
              <a:rPr lang="en-US" dirty="0" smtClean="0"/>
              <a:t>Load parameters from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load &lt;filename&gt; [&lt;namespace&gt;]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95400"/>
            <a:ext cx="7772400" cy="4343400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A Lightning Primer to the Ubuntu GUI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reconfiguring nodes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dynamic_reconfigure</a:t>
            </a:r>
            <a:r>
              <a:rPr lang="en-US" dirty="0" smtClean="0"/>
              <a:t> can be used to run a callback to reset algorithms, data, etc. when a parameter changes</a:t>
            </a:r>
          </a:p>
          <a:p>
            <a:r>
              <a:rPr lang="en-US" dirty="0" smtClean="0"/>
              <a:t>Outside the scope of this class, but useful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ROS Messages and Topics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ROS messages are data structures used by ROS topics and services</a:t>
            </a:r>
          </a:p>
          <a:p>
            <a:r>
              <a:rPr lang="en-US" dirty="0" smtClean="0"/>
              <a:t>Similar to C structures</a:t>
            </a:r>
          </a:p>
          <a:p>
            <a:r>
              <a:rPr lang="en-US" dirty="0" smtClean="0"/>
              <a:t>Standard data primitives</a:t>
            </a:r>
          </a:p>
          <a:p>
            <a:pPr lvl="1"/>
            <a:r>
              <a:rPr lang="en-US" dirty="0" smtClean="0"/>
              <a:t>Boolean: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int8,int16,int32,int64</a:t>
            </a:r>
          </a:p>
          <a:p>
            <a:pPr lvl="1"/>
            <a:r>
              <a:rPr lang="en-US" dirty="0" smtClean="0"/>
              <a:t>Unsigned 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uint8,uint16,uint32,uint64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Floating 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float32, float64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String: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string</a:t>
            </a:r>
          </a:p>
          <a:p>
            <a:r>
              <a:rPr lang="en-US" dirty="0" smtClean="0">
                <a:cs typeface="Courier New" pitchFamily="49" charset="0"/>
              </a:rPr>
              <a:t>Fixed length arrays: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[16]</a:t>
            </a:r>
          </a:p>
          <a:p>
            <a:r>
              <a:rPr lang="en-US" dirty="0" smtClean="0">
                <a:cs typeface="Courier New" pitchFamily="49" charset="0"/>
              </a:rPr>
              <a:t>Variable length arrays: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int32[]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Custom message types are defined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subfolder of packages</a:t>
            </a:r>
          </a:p>
          <a:p>
            <a:r>
              <a:rPr lang="en-US" dirty="0" smtClean="0"/>
              <a:t>To create a message definition, create a file named your message type name, with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extension, in the message folder</a:t>
            </a:r>
          </a:p>
          <a:p>
            <a:r>
              <a:rPr lang="en-US" dirty="0" smtClean="0"/>
              <a:t>Modify CMakeLists.txt to enable message generation.</a:t>
            </a:r>
          </a:p>
          <a:p>
            <a:r>
              <a:rPr lang="en-US" dirty="0" smtClean="0"/>
              <a:t>You can also include message types from other packages (see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 smtClean="0"/>
              <a:t> field to the right).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PathPosition.msg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# A 2D position and orientation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Header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# Message header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x # X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y # Y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angle # Orientation</a:t>
            </a:r>
            <a:endParaRPr lang="en-US" sz="23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rosmsg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sz="2800" dirty="0" smtClean="0"/>
              <a:t>: Show all ROS topics currently installed on the system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package &lt;package&gt;: </a:t>
            </a:r>
            <a:r>
              <a:rPr lang="en-US" sz="2800" dirty="0" smtClean="0"/>
              <a:t>Show all ROS message types in &lt;package&gt;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show &lt;package&gt;/&lt;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800" dirty="0" smtClean="0"/>
              <a:t>: Show the structure of the given message type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Topics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Topics are a method of communicating data between nodes</a:t>
            </a:r>
          </a:p>
          <a:p>
            <a:r>
              <a:rPr lang="en-US" dirty="0" smtClean="0"/>
              <a:t>Topics use ROS message definitions for data types</a:t>
            </a:r>
          </a:p>
          <a:p>
            <a:r>
              <a:rPr lang="en-US" dirty="0" smtClean="0"/>
              <a:t>Anonymous subscribe/publish transport type</a:t>
            </a:r>
          </a:p>
          <a:p>
            <a:pPr lvl="1"/>
            <a:r>
              <a:rPr lang="en-US" dirty="0" smtClean="0"/>
              <a:t>Any number of nodes can publish to a topic</a:t>
            </a:r>
          </a:p>
          <a:p>
            <a:pPr lvl="1"/>
            <a:r>
              <a:rPr lang="en-US" dirty="0" smtClean="0"/>
              <a:t>Any number of nodes can subscribe to a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Include message type header file in source code (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message_type.h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Publishing</a:t>
            </a:r>
          </a:p>
          <a:p>
            <a:pPr lvl="1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::advertise&lt;type&gt;(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topic_name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 smtClean="0"/>
              <a:t>: Inform ROS that this node will be publishing a topic named “</a:t>
            </a:r>
            <a:r>
              <a:rPr lang="en-US" sz="1600" dirty="0" err="1" smtClean="0"/>
              <a:t>topic_name</a:t>
            </a:r>
            <a:r>
              <a:rPr lang="en-US" sz="1600" dirty="0" smtClean="0"/>
              <a:t>” of type “type”.  The “</a:t>
            </a:r>
            <a:r>
              <a:rPr lang="en-US" sz="1600" dirty="0" err="1" smtClean="0"/>
              <a:t>queue_size</a:t>
            </a:r>
            <a:r>
              <a:rPr lang="en-US" sz="1600" dirty="0" smtClean="0"/>
              <a:t>” parameter is the size of the queue for sending messages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advertise</a:t>
            </a:r>
            <a:r>
              <a:rPr lang="en-US" sz="1600" dirty="0" smtClean="0"/>
              <a:t> method creates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 object. </a:t>
            </a:r>
          </a:p>
          <a:p>
            <a:pPr lvl="1"/>
            <a:r>
              <a:rPr lang="en-US" sz="1600" dirty="0" smtClean="0"/>
              <a:t>To publish, create a message object, and pass it to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’s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</a:t>
            </a:r>
            <a:r>
              <a:rPr lang="en-US" sz="1600" dirty="0" smtClean="0"/>
              <a:t>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 smtClean="0"/>
              <a:t>Sample Publisher Node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Create a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::Publisher pub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nh.advertise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&gt;(</a:t>
            </a:r>
          </a:p>
          <a:p>
            <a:pPr>
              <a:buNone/>
            </a:pPr>
            <a:r>
              <a:rPr lang="en-US" sz="3400" smtClean="0">
                <a:latin typeface="Courier New" pitchFamily="49" charset="0"/>
                <a:cs typeface="Courier New" pitchFamily="49" charset="0"/>
              </a:rPr>
              <a:t>	“/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position”, 25);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Fill a message and send it on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the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msg.x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x_coord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msg.y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y_coord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msg.angle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angle;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pub.publish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Spin at least once to publish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message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Subscribing</a:t>
            </a:r>
          </a:p>
          <a:p>
            <a:pPr lvl="1"/>
            <a:r>
              <a:rPr lang="en-US" dirty="0" smtClean="0"/>
              <a:t>Create a method with the signature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void(const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&amp; message);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>
                <a:cs typeface="Courier New" pitchFamily="49" charset="0"/>
              </a:rPr>
              <a:t>’s</a:t>
            </a:r>
            <a:r>
              <a:rPr lang="en-US" dirty="0" smtClean="0">
                <a:cs typeface="Courier New" pitchFamily="49" charset="0"/>
              </a:rPr>
              <a:t> method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subscribe</a:t>
            </a:r>
            <a:r>
              <a:rPr lang="en-US" dirty="0" smtClean="0">
                <a:cs typeface="Courier New" pitchFamily="49" charset="0"/>
              </a:rPr>
              <a:t>. The method signature is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::Subscriber subscribe(const std::string&amp; topic, uint32_t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callback)</a:t>
            </a:r>
            <a:r>
              <a:rPr lang="en-US" dirty="0" smtClean="0">
                <a:cs typeface="Courier New" pitchFamily="49" charset="0"/>
              </a:rPr>
              <a:t>. The method will connect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dirty="0" smtClean="0">
                <a:cs typeface="Courier New" pitchFamily="49" charset="0"/>
              </a:rPr>
              <a:t> to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topic</a:t>
            </a:r>
            <a:r>
              <a:rPr lang="en-US" dirty="0" smtClean="0">
                <a:cs typeface="Courier New" pitchFamily="49" charset="0"/>
              </a:rPr>
              <a:t>, with a maximum queue size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Callbacks can take a variety of forms, including methods of a class.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While the node is running, whenever the topic receives data, the callback will be run.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Sample Subscriber Node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Write a method/function to be called when new messages arrive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(const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&amp;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Create a subscriber to attach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to topic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::Subscriber sub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nh.subscribe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(“/topic”, 25,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When spin/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is called,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will be called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for received messages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::spin();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rostopic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dirty="0" smtClean="0"/>
              <a:t>: List all topics currently subscribed to and/or publishing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type &lt;topic&gt;</a:t>
            </a:r>
            <a:r>
              <a:rPr lang="en-US" dirty="0" smtClean="0"/>
              <a:t>: Show the message type of the topic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info &lt;topic&gt;</a:t>
            </a:r>
            <a:r>
              <a:rPr lang="en-US" dirty="0" smtClean="0"/>
              <a:t>: Show topic message type, subscribers, publishers, etc.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echo &lt;topic&gt;</a:t>
            </a:r>
            <a:r>
              <a:rPr lang="en-US" dirty="0" smtClean="0"/>
              <a:t>: Echo messages published to the topic to the terminal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find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: Find topics of the given message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Ian R. Meinzen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210-522-3166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ian.meinzen@swri.org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www.ROS-Industrial.org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7" descr="Ian Meinz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8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Ubuntu GUI</a:t>
            </a:r>
            <a:endParaRPr lang="en-US" dirty="0"/>
          </a:p>
        </p:txBody>
      </p:sp>
      <p:pic>
        <p:nvPicPr>
          <p:cNvPr id="7" name="Content Placeholder 6" descr="Deskto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1" y="1058070"/>
            <a:ext cx="5876726" cy="47013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0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Everything?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Ubuntu icon at top left is “Start button”</a:t>
            </a:r>
          </a:p>
          <a:p>
            <a:r>
              <a:rPr lang="en-US" dirty="0" smtClean="0"/>
              <a:t>Applications show up below, can be “pinned” to launcher (some are already)</a:t>
            </a:r>
          </a:p>
          <a:p>
            <a:r>
              <a:rPr lang="en-US" dirty="0" smtClean="0"/>
              <a:t>2x2 grid is workspace launcher; any thumb drives, CDs, etc. are shown below icon</a:t>
            </a:r>
          </a:p>
          <a:p>
            <a:r>
              <a:rPr lang="en-US" dirty="0" smtClean="0"/>
              <a:t>Top right hand corner is “system tray”/notification area</a:t>
            </a:r>
          </a:p>
          <a:p>
            <a:r>
              <a:rPr lang="en-US" dirty="0" smtClean="0"/>
              <a:t>The gear icon at top right can be used to shut down or log off computer.</a:t>
            </a:r>
            <a:endParaRPr lang="en-US" dirty="0"/>
          </a:p>
        </p:txBody>
      </p:sp>
      <p:pic>
        <p:nvPicPr>
          <p:cNvPr id="12" name="Content Placeholder 11" descr="Deskto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Ubuntu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Close, minimize, and maximize buttons are at top left of window, not top right</a:t>
            </a:r>
          </a:p>
          <a:p>
            <a:r>
              <a:rPr lang="en-US" dirty="0" smtClean="0"/>
              <a:t>Menu bar is at top of screen, not window (like Macs)</a:t>
            </a:r>
          </a:p>
          <a:p>
            <a:r>
              <a:rPr lang="en-US" dirty="0" smtClean="0"/>
              <a:t>Must hover mouse over top window to view</a:t>
            </a:r>
          </a:p>
        </p:txBody>
      </p:sp>
      <p:pic>
        <p:nvPicPr>
          <p:cNvPr id="8" name="Content Placeholder 7" descr="Home Filesystem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Click on the Ubuntu icon and start typing</a:t>
            </a:r>
          </a:p>
          <a:p>
            <a:r>
              <a:rPr lang="en-US" dirty="0" smtClean="0"/>
              <a:t>Searches application filenames, titles, descriptions, etc., for your input</a:t>
            </a:r>
          </a:p>
          <a:p>
            <a:r>
              <a:rPr lang="en-US" dirty="0" smtClean="0"/>
              <a:t>When the application shows up, click on it to start</a:t>
            </a:r>
          </a:p>
          <a:p>
            <a:r>
              <a:rPr lang="en-US" dirty="0" smtClean="0"/>
              <a:t>Also searches files, etc. for search terms</a:t>
            </a:r>
          </a:p>
        </p:txBody>
      </p:sp>
      <p:pic>
        <p:nvPicPr>
          <p:cNvPr id="8" name="Content Placeholder 7" descr="gedit search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Launcher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Little triangles on the left side of the icon shows that there are windows of that application open</a:t>
            </a:r>
          </a:p>
          <a:p>
            <a:r>
              <a:rPr lang="en-US" dirty="0" smtClean="0"/>
              <a:t>Triangle on the right hand side shows which window has focus</a:t>
            </a:r>
          </a:p>
          <a:p>
            <a:r>
              <a:rPr lang="en-US" dirty="0" smtClean="0"/>
              <a:t>To pin launcher, right-click on icon and select “Add to launcher”</a:t>
            </a:r>
          </a:p>
        </p:txBody>
      </p:sp>
      <p:pic>
        <p:nvPicPr>
          <p:cNvPr id="8" name="Content Placeholder 7" descr="gedit window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3114</Words>
  <Application>Microsoft Macintosh PowerPoint</Application>
  <PresentationFormat>On-screen Show (4:3)</PresentationFormat>
  <Paragraphs>548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Slide Template</vt:lpstr>
      <vt:lpstr>Title Slide ONLY</vt:lpstr>
      <vt:lpstr>ROS-Industrial Basic Developer’s Training Class</vt:lpstr>
      <vt:lpstr>Outline</vt:lpstr>
      <vt:lpstr>An Introduction to Linux</vt:lpstr>
      <vt:lpstr>A Lightning Primer to the Ubuntu GUI</vt:lpstr>
      <vt:lpstr>The Ubuntu GUI</vt:lpstr>
      <vt:lpstr>Where Is Everything?</vt:lpstr>
      <vt:lpstr>Ubuntu Windows</vt:lpstr>
      <vt:lpstr>Starting Applications</vt:lpstr>
      <vt:lpstr>Launcher Bar</vt:lpstr>
      <vt:lpstr>Bringing Windows to Foreground</vt:lpstr>
      <vt:lpstr>The Linux File System</vt:lpstr>
      <vt:lpstr>The Linux File System (cont’d).</vt:lpstr>
      <vt:lpstr>PowerPoint Presentation</vt:lpstr>
      <vt:lpstr>Using the Linux Terminal</vt:lpstr>
      <vt:lpstr>Running Commands in Linux</vt:lpstr>
      <vt:lpstr>Standard Commands for Linux</vt:lpstr>
      <vt:lpstr>An Introduction to ROS</vt:lpstr>
      <vt:lpstr>What is ROS?</vt:lpstr>
      <vt:lpstr>ROS is… plumbing</vt:lpstr>
      <vt:lpstr>…Tools…</vt:lpstr>
      <vt:lpstr>…Capabilities…</vt:lpstr>
      <vt:lpstr>… and Ecosystem</vt:lpstr>
      <vt:lpstr>ROS Programming</vt:lpstr>
      <vt:lpstr>PowerPoint Presentation</vt:lpstr>
      <vt:lpstr>Configure apt Repository</vt:lpstr>
      <vt:lpstr>Installing Software using apt</vt:lpstr>
      <vt:lpstr>Searching For Packages</vt:lpstr>
      <vt:lpstr>ROS Core programs</vt:lpstr>
      <vt:lpstr>PowerPoint Presentation</vt:lpstr>
      <vt:lpstr>ROS Packages</vt:lpstr>
      <vt:lpstr>CMakeLists.txt</vt:lpstr>
      <vt:lpstr>package.xml</vt:lpstr>
      <vt:lpstr>catkin_make</vt:lpstr>
      <vt:lpstr>A Simple C++ ROS Node</vt:lpstr>
      <vt:lpstr>Running a ROS Node</vt:lpstr>
      <vt:lpstr>ROS Parameters</vt:lpstr>
      <vt:lpstr>ROS C++ Parameter API</vt:lpstr>
      <vt:lpstr>ROS C++ Parameter API (cont’d)</vt:lpstr>
      <vt:lpstr>rosparam Command Line Tool</vt:lpstr>
      <vt:lpstr>Dynamically reconfiguring nodes</vt:lpstr>
      <vt:lpstr>PowerPoint Presentation</vt:lpstr>
      <vt:lpstr>ROS Messages</vt:lpstr>
      <vt:lpstr>Custom ROS Messages</vt:lpstr>
      <vt:lpstr>Using rosmsg</vt:lpstr>
      <vt:lpstr>ROS Topics</vt:lpstr>
      <vt:lpstr>Using ROS Topics in C++</vt:lpstr>
      <vt:lpstr>Using ROS Topics in C++ (cont’d)</vt:lpstr>
      <vt:lpstr>Using rostopic</vt:lpstr>
      <vt:lpstr>Contact Info.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2013-05-22T19:14:42Z</dcterms:created>
  <dcterms:modified xsi:type="dcterms:W3CDTF">2014-05-14T21:37:59Z</dcterms:modified>
</cp:coreProperties>
</file>